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3" r:id="rId6"/>
    <p:sldId id="264" r:id="rId7"/>
    <p:sldId id="265" r:id="rId8"/>
    <p:sldId id="268" r:id="rId9"/>
    <p:sldId id="270" r:id="rId10"/>
    <p:sldId id="27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7" autoAdjust="0"/>
    <p:restoredTop sz="94660"/>
  </p:normalViewPr>
  <p:slideViewPr>
    <p:cSldViewPr>
      <p:cViewPr varScale="1">
        <p:scale>
          <a:sx n="70" d="100"/>
          <a:sy n="70" d="100"/>
        </p:scale>
        <p:origin x="136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5168-601D-4780-AE50-A074A23D4B1C}" type="datetimeFigureOut">
              <a:rPr lang="en-US" smtClean="0"/>
              <a:pPr/>
              <a:t>10/25/2017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B0ED4-2D4B-4478-B382-BCD3308F9F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5168-601D-4780-AE50-A074A23D4B1C}" type="datetimeFigureOut">
              <a:rPr lang="en-US" smtClean="0"/>
              <a:pPr/>
              <a:t>10/25/2017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B0ED4-2D4B-4478-B382-BCD3308F9F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5168-601D-4780-AE50-A074A23D4B1C}" type="datetimeFigureOut">
              <a:rPr lang="en-US" smtClean="0"/>
              <a:pPr/>
              <a:t>10/25/2017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B0ED4-2D4B-4478-B382-BCD3308F9F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B946BDA-2E3D-4AD4-92A5-55B28A6BA1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5168-601D-4780-AE50-A074A23D4B1C}" type="datetimeFigureOut">
              <a:rPr lang="en-US" smtClean="0"/>
              <a:pPr/>
              <a:t>10/25/2017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B0ED4-2D4B-4478-B382-BCD3308F9F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5168-601D-4780-AE50-A074A23D4B1C}" type="datetimeFigureOut">
              <a:rPr lang="en-US" smtClean="0"/>
              <a:pPr/>
              <a:t>10/25/2017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B0ED4-2D4B-4478-B382-BCD3308F9F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5168-601D-4780-AE50-A074A23D4B1C}" type="datetimeFigureOut">
              <a:rPr lang="en-US" smtClean="0"/>
              <a:pPr/>
              <a:t>10/25/2017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B0ED4-2D4B-4478-B382-BCD3308F9F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5168-601D-4780-AE50-A074A23D4B1C}" type="datetimeFigureOut">
              <a:rPr lang="en-US" smtClean="0"/>
              <a:pPr/>
              <a:t>10/25/2017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B0ED4-2D4B-4478-B382-BCD3308F9F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5168-601D-4780-AE50-A074A23D4B1C}" type="datetimeFigureOut">
              <a:rPr lang="en-US" smtClean="0"/>
              <a:pPr/>
              <a:t>10/25/2017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B0ED4-2D4B-4478-B382-BCD3308F9F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5168-601D-4780-AE50-A074A23D4B1C}" type="datetimeFigureOut">
              <a:rPr lang="en-US" smtClean="0"/>
              <a:pPr/>
              <a:t>10/25/2017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B0ED4-2D4B-4478-B382-BCD3308F9F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5168-601D-4780-AE50-A074A23D4B1C}" type="datetimeFigureOut">
              <a:rPr lang="en-US" smtClean="0"/>
              <a:pPr/>
              <a:t>10/25/2017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B0ED4-2D4B-4478-B382-BCD3308F9F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5168-601D-4780-AE50-A074A23D4B1C}" type="datetimeFigureOut">
              <a:rPr lang="en-US" smtClean="0"/>
              <a:pPr/>
              <a:t>10/25/2017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B0ED4-2D4B-4478-B382-BCD3308F9F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F65168-601D-4780-AE50-A074A23D4B1C}" type="datetimeFigureOut">
              <a:rPr lang="en-US" smtClean="0"/>
              <a:pPr/>
              <a:t>10/25/2017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2B0ED4-2D4B-4478-B382-BCD3308F9F5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F7BBF-A8AE-4B1F-A4F9-C1B56BEEDC66}" type="slidenum">
              <a:rPr lang="en-US"/>
              <a:pPr/>
              <a:t>1</a:t>
            </a:fld>
            <a:endParaRPr lang="en-US"/>
          </a:p>
        </p:txBody>
      </p:sp>
      <p:sp>
        <p:nvSpPr>
          <p:cNvPr id="5124" name="WordArt 4"/>
          <p:cNvSpPr>
            <a:spLocks noChangeArrowheads="1" noChangeShapeType="1" noTextEdit="1"/>
          </p:cNvSpPr>
          <p:nvPr/>
        </p:nvSpPr>
        <p:spPr bwMode="auto">
          <a:xfrm>
            <a:off x="457200" y="1965325"/>
            <a:ext cx="8504238" cy="1168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b="1" i="1" kern="10" dirty="0" err="1" smtClean="0">
                <a:ln w="12700">
                  <a:solidFill>
                    <a:srgbClr val="FF66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b="1" i="1" kern="10" dirty="0" smtClean="0">
                <a:ln w="12700">
                  <a:solidFill>
                    <a:srgbClr val="FF66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kern="10" dirty="0" err="1" smtClean="0">
                <a:ln w="12700">
                  <a:solidFill>
                    <a:srgbClr val="FF66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i="1" kern="10" dirty="0" smtClean="0">
                <a:ln w="12700">
                  <a:solidFill>
                    <a:srgbClr val="FF66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kern="10" dirty="0" err="1" smtClean="0">
                <a:ln w="12700">
                  <a:solidFill>
                    <a:srgbClr val="FF66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3200" b="1" i="1" kern="10" dirty="0" smtClean="0">
                <a:ln w="12700">
                  <a:solidFill>
                    <a:srgbClr val="FF66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kern="10" dirty="0" err="1" smtClean="0">
                <a:ln w="12700">
                  <a:solidFill>
                    <a:srgbClr val="FF66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3200" b="1" i="1" kern="10" dirty="0">
              <a:ln w="12700">
                <a:solidFill>
                  <a:srgbClr val="FF6600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FF3399"/>
                  </a:gs>
                  <a:gs pos="25000">
                    <a:srgbClr val="FF6633"/>
                  </a:gs>
                  <a:gs pos="50000">
                    <a:srgbClr val="FFFF00"/>
                  </a:gs>
                  <a:gs pos="75000">
                    <a:srgbClr val="01A78F"/>
                  </a:gs>
                  <a:gs pos="100000">
                    <a:srgbClr val="3366FF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365125" y="1090613"/>
            <a:ext cx="121219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u="sng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BÀI 9:</a:t>
            </a:r>
            <a:endParaRPr lang="en-US" sz="2800" b="1" u="sng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47596-5118-40F5-B87F-087AE8B5AFA4}" type="slidenum">
              <a:rPr lang="en-US">
                <a:latin typeface="Times New Roman" pitchFamily="18" charset="0"/>
                <a:cs typeface="Times New Roman" pitchFamily="18" charset="0"/>
              </a:rPr>
              <a:pPr/>
              <a:t>10</a:t>
            </a:fld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0" name="AutoShape 2"/>
          <p:cNvSpPr>
            <a:spLocks noChangeArrowheads="1"/>
          </p:cNvSpPr>
          <p:nvPr/>
        </p:nvSpPr>
        <p:spPr bwMode="auto">
          <a:xfrm>
            <a:off x="2011363" y="411163"/>
            <a:ext cx="5303837" cy="2103437"/>
          </a:xfrm>
          <a:prstGeom prst="wedgeEllipseCallout">
            <a:avLst>
              <a:gd name="adj1" fmla="val -42995"/>
              <a:gd name="adj2" fmla="val 94528"/>
            </a:avLst>
          </a:prstGeom>
          <a:gradFill rotWithShape="1"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path path="rect">
              <a:fillToRect r="100000" b="100000"/>
            </a:path>
          </a:gradFill>
          <a:ln w="9525">
            <a:miter lim="800000"/>
            <a:headEnd/>
            <a:tailEnd/>
          </a:ln>
          <a:effectLst/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>
            <a:flatTx/>
          </a:bodyPr>
          <a:lstStyle/>
          <a:p>
            <a:pPr algn="ctr"/>
            <a:endParaRPr lang="en-US" sz="5400" b="1">
              <a:solidFill>
                <a:srgbClr val="0033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1006475" y="4330700"/>
            <a:ext cx="806663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Clr>
                <a:srgbClr val="CC6600"/>
              </a:buClr>
              <a:buFont typeface="Wingdings" pitchFamily="2" charset="2"/>
              <a:buChar char="Ø"/>
            </a:pP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: 2, 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3, 4 </a:t>
            </a:r>
            <a:r>
              <a:rPr lang="en-US" sz="36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33 , </a:t>
            </a:r>
            <a:r>
              <a:rPr lang="en-US" sz="36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34 (SGK)</a:t>
            </a:r>
            <a:endParaRPr lang="en-US" sz="36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3" name="WordArt 5"/>
          <p:cNvSpPr>
            <a:spLocks noChangeArrowheads="1" noChangeShapeType="1" noTextEdit="1"/>
          </p:cNvSpPr>
          <p:nvPr/>
        </p:nvSpPr>
        <p:spPr bwMode="auto">
          <a:xfrm>
            <a:off x="3017838" y="735013"/>
            <a:ext cx="3109912" cy="13223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99CC"/>
              </a:extrusionClr>
            </a:sp3d>
          </a:bodyPr>
          <a:lstStyle/>
          <a:p>
            <a:pPr algn="ctr"/>
            <a:r>
              <a:rPr lang="en-US" sz="3600" kern="10" dirty="0" smtClean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 pitchFamily="18" charset="0"/>
                <a:cs typeface="Times New Roman" pitchFamily="18" charset="0"/>
              </a:rPr>
              <a:t>BTVN</a:t>
            </a:r>
            <a:endParaRPr lang="en-US" sz="3600" kern="10" dirty="0">
              <a:ln w="9525">
                <a:round/>
                <a:headEnd/>
                <a:tailEnd/>
              </a:ln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1006475" y="3521075"/>
            <a:ext cx="179889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Clr>
                <a:srgbClr val="CC6600"/>
              </a:buClr>
              <a:buFont typeface="Wingdings" pitchFamily="2" charset="2"/>
              <a:buChar char="Ø"/>
            </a:pPr>
            <a:r>
              <a:rPr lang="en-US" sz="32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endParaRPr lang="en-US" sz="32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00059-A68F-4A2F-B5E3-D5CADD754BE8}" type="slidenum">
              <a:rPr lang="en-US"/>
              <a:pPr/>
              <a:t>2</a:t>
            </a:fld>
            <a:endParaRPr lang="en-US"/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365125" y="1050925"/>
            <a:ext cx="7539038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b="1" u="sng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3600" b="1" u="sng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600" b="1" u="sng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b="1" u="sng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3600" b="1" u="sng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b="1" u="sng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u="sng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600" b="1" u="sng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endParaRPr lang="en-US" sz="3600" b="1" u="sng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1736724" y="2909888"/>
            <a:ext cx="6721476" cy="92333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en-US" sz="54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36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36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6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36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6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endParaRPr lang="en-US" sz="24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1827213" y="4189413"/>
            <a:ext cx="6310312" cy="107721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36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x   :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    (n = 1, 2, 3, 4,…)</a:t>
            </a:r>
            <a:endParaRPr lang="en-US" sz="28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973138" y="1995488"/>
            <a:ext cx="3057247" cy="64633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6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36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5400" baseline="-250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4572000" y="1812925"/>
            <a:ext cx="1374775" cy="914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36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54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5400" b="1" baseline="-250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/>
      <p:bldP spid="19462" grpId="0"/>
      <p:bldP spid="19463" grpId="0"/>
      <p:bldP spid="1946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F4C06-9C8B-4F36-A981-33EBAB80A080}" type="slidenum">
              <a:rPr lang="en-US" sz="2800">
                <a:latin typeface="Times New Roman" pitchFamily="18" charset="0"/>
                <a:cs typeface="Times New Roman" pitchFamily="18" charset="0"/>
              </a:rPr>
              <a:pPr/>
              <a:t>3</a:t>
            </a:fld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365125" y="3611563"/>
            <a:ext cx="2079415" cy="5232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800" b="1" u="sng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1. Kim </a:t>
            </a:r>
            <a:r>
              <a:rPr lang="en-US" sz="2800" b="1" u="sng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b="1" u="sng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2800" b="1" u="sng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822325" y="5021263"/>
            <a:ext cx="5525872" cy="95410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800" b="1" u="sng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b="1" u="sng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: CTHH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:   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:   Cu </a:t>
            </a:r>
            <a:endParaRPr lang="en-US" sz="28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762000" y="4267200"/>
            <a:ext cx="7306808" cy="5232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coi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2849563" y="5622925"/>
            <a:ext cx="4389437" cy="5232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Nhôm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:    Al</a:t>
            </a:r>
          </a:p>
        </p:txBody>
      </p:sp>
      <p:pic>
        <p:nvPicPr>
          <p:cNvPr id="2051" name="Picture 3" descr="D:\Documents\Downloads\ảnh động\A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0" y="457200"/>
            <a:ext cx="2343150" cy="1952625"/>
          </a:xfrm>
          <a:prstGeom prst="rect">
            <a:avLst/>
          </a:prstGeom>
          <a:noFill/>
        </p:spPr>
      </p:pic>
      <p:pic>
        <p:nvPicPr>
          <p:cNvPr id="2052" name="Picture 4" descr="D:\Documents\Downloads\ảnh động\đồn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533400"/>
            <a:ext cx="2286000" cy="2000250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1143000" y="28194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</a:t>
            </a:r>
            <a:r>
              <a:rPr lang="en-US" dirty="0" err="1" smtClean="0"/>
              <a:t>Dây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019800" y="27432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Cửa</a:t>
            </a:r>
            <a:r>
              <a:rPr lang="en-US" dirty="0" smtClean="0"/>
              <a:t> </a:t>
            </a:r>
            <a:r>
              <a:rPr lang="en-US" dirty="0" err="1" smtClean="0"/>
              <a:t>nhôm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" grpId="0"/>
      <p:bldP spid="20486" grpId="0"/>
      <p:bldP spid="20487" grpId="0"/>
      <p:bldP spid="2048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B7987-12C5-4F87-951F-0C04E7384458}" type="slidenum">
              <a:rPr lang="en-US">
                <a:latin typeface="Times New Roman" pitchFamily="18" charset="0"/>
                <a:cs typeface="Times New Roman" pitchFamily="18" charset="0"/>
              </a:rPr>
              <a:pPr/>
              <a:t>4</a:t>
            </a:fld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182563" y="2330450"/>
            <a:ext cx="2673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b="1" u="sng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2. Phi kim  :</a:t>
            </a:r>
            <a:r>
              <a:rPr lang="en-US" sz="36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74638" y="2940050"/>
            <a:ext cx="2000869" cy="5232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>
              <a:buClr>
                <a:srgbClr val="0033CC"/>
              </a:buClr>
              <a:buSzPct val="80000"/>
              <a:buFont typeface="Wingdings" pitchFamily="2" charset="2"/>
              <a:buChar char="v"/>
            </a:pP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28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822325" y="3976688"/>
            <a:ext cx="5395913" cy="137318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2800" b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Ví dụ</a:t>
            </a:r>
            <a:r>
              <a:rPr lang="en-US" sz="2800" b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: CTHH  khí Oxi     :</a:t>
            </a:r>
            <a:endParaRPr lang="en-US" sz="2800" b="1" baseline="-2500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en-US" sz="2800" b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</a:p>
          <a:p>
            <a:pPr eaLnBrk="0" hangingPunct="0"/>
            <a:r>
              <a:rPr lang="en-US" sz="2800" b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endParaRPr lang="en-US" sz="2800" b="1" baseline="-2500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274638" y="5103813"/>
            <a:ext cx="1949573" cy="5232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>
              <a:buClr>
                <a:srgbClr val="0033CC"/>
              </a:buClr>
              <a:buSzPct val="80000"/>
              <a:buFont typeface="Wingdings" pitchFamily="2" charset="2"/>
              <a:buChar char="v"/>
            </a:pP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rắn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1763713" y="5713413"/>
            <a:ext cx="3594100" cy="137318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800" b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CTHH Photpho  :     P</a:t>
            </a:r>
            <a:endParaRPr lang="en-US" sz="2800" b="1" baseline="-2500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en-US" sz="2800" b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</a:p>
          <a:p>
            <a:pPr eaLnBrk="0" hangingPunct="0"/>
            <a:r>
              <a:rPr lang="en-US" sz="2800" b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endParaRPr lang="en-US" sz="2800" b="1" baseline="-2500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2103438" y="2940050"/>
            <a:ext cx="7040562" cy="95410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eaLnBrk="0" hangingPunct="0">
              <a:buClr>
                <a:srgbClr val="FFCC00"/>
              </a:buClr>
              <a:buSzPct val="80000"/>
              <a:buFont typeface="Wingdings" pitchFamily="2" charset="2"/>
              <a:buNone/>
            </a:pP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kiên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28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2286000" y="5103813"/>
            <a:ext cx="6285695" cy="5232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>
              <a:buClr>
                <a:srgbClr val="FFCC00"/>
              </a:buClr>
              <a:buSzPct val="80000"/>
              <a:buFont typeface="Wingdings" pitchFamily="2" charset="2"/>
              <a:buNone/>
            </a:pP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CTHH.</a:t>
            </a:r>
            <a:endParaRPr lang="en-US" sz="28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771525" y="5715000"/>
            <a:ext cx="5172075" cy="9461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endParaRPr lang="en-US" sz="28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                     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Cacbon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:     C</a:t>
            </a:r>
            <a:endParaRPr lang="en-US" sz="2800" b="1" baseline="-250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3200400" y="4525963"/>
            <a:ext cx="30178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khí Hidro :    H</a:t>
            </a:r>
            <a:r>
              <a:rPr lang="en-US" sz="2800" b="1" baseline="-2500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2 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5211763" y="3978275"/>
            <a:ext cx="2011362" cy="13731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2800" b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 b="1" baseline="-2500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eaLnBrk="0" hangingPunct="0"/>
            <a:r>
              <a:rPr lang="en-US" sz="2800" b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</a:p>
          <a:p>
            <a:pPr eaLnBrk="0" hangingPunct="0"/>
            <a:r>
              <a:rPr lang="en-US" sz="2800" b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endParaRPr lang="en-US" sz="2800" b="1" baseline="-2500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206" name="Picture 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4163" y="136525"/>
            <a:ext cx="2835275" cy="18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7" name="Picture 1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03838" y="136525"/>
            <a:ext cx="3128962" cy="18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6400800" y="2149475"/>
            <a:ext cx="13160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Khí oxi</a:t>
            </a:r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2193925" y="2057400"/>
            <a:ext cx="16875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Khí hidro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/>
      <p:bldP spid="8196" grpId="0"/>
      <p:bldP spid="8197" grpId="0"/>
      <p:bldP spid="8198" grpId="0"/>
      <p:bldP spid="8199" grpId="0"/>
      <p:bldP spid="8200" grpId="0"/>
      <p:bldP spid="8201" grpId="0"/>
      <p:bldP spid="8202" grpId="0"/>
      <p:bldP spid="8203" grpId="0"/>
      <p:bldP spid="8208" grpId="0"/>
      <p:bldP spid="820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13DE7-D02D-41C8-A932-33CDD0B99B4A}" type="slidenum">
              <a:rPr lang="en-US">
                <a:latin typeface="Times New Roman" pitchFamily="18" charset="0"/>
                <a:cs typeface="Times New Roman" pitchFamily="18" charset="0"/>
              </a:rPr>
              <a:pPr/>
              <a:t>5</a:t>
            </a:fld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182563" y="1014413"/>
            <a:ext cx="7257115" cy="64633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3600" b="1" u="sng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3600" b="1" u="sng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600" b="1" u="sng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b="1" u="sng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3600" b="1" u="sng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b="1" u="sng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u="sng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b="1" u="sng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600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1295400" y="2606675"/>
            <a:ext cx="7086600" cy="5847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A , B, C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:  </a:t>
            </a:r>
            <a:r>
              <a:rPr lang="en-US" sz="28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ngyên</a:t>
            </a:r>
            <a:r>
              <a:rPr lang="en-US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endParaRPr lang="en-US" sz="28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2286000" y="4160838"/>
            <a:ext cx="4114800" cy="5232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CTHH 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2193925" y="4435475"/>
            <a:ext cx="4298950" cy="95410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/>
            <a:endParaRPr lang="en-US" sz="28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CTHH 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metan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       :</a:t>
            </a:r>
            <a:endParaRPr lang="en-US" sz="2800" b="1" baseline="-250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1143000" y="3246438"/>
            <a:ext cx="8001000" cy="46166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en-US" sz="24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x , </a:t>
            </a:r>
            <a:r>
              <a:rPr lang="en-US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y,  </a:t>
            </a:r>
            <a:r>
              <a:rPr lang="en-US" sz="24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z  </a:t>
            </a:r>
            <a:r>
              <a:rPr lang="en-US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4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A , B, C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731838" y="4068763"/>
            <a:ext cx="1672253" cy="64633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3600" b="1" u="sng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Ví duï</a:t>
            </a:r>
            <a:r>
              <a:rPr lang="en-US" sz="3600" b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639763" y="1874838"/>
            <a:ext cx="3017837" cy="64633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6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36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5400" baseline="-250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3565525" y="1782763"/>
            <a:ext cx="4583113" cy="7620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36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600" b="1" baseline="-250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44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600" b="1" baseline="-250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3600" b="1" baseline="-250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6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600" b="1" baseline="-250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6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600" b="1" baseline="-250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36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600" b="1" baseline="-250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Z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6492875" y="4160838"/>
            <a:ext cx="862737" cy="5232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800" b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="1" baseline="-2500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6308725" y="4435475"/>
            <a:ext cx="1023938" cy="9461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endParaRPr lang="en-US" sz="2800" b="1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en-US" sz="2800" b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CH</a:t>
            </a:r>
            <a:r>
              <a:rPr lang="en-US" sz="2800" b="1" baseline="-2500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2103438" y="5532438"/>
            <a:ext cx="436369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CTHH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canxi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cacbonat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6492875" y="5532438"/>
            <a:ext cx="1271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CaCO</a:t>
            </a:r>
            <a:r>
              <a:rPr lang="en-US" sz="2800" b="1" baseline="-2500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0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5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  <p:bldP spid="10245" grpId="0"/>
      <p:bldP spid="10246" grpId="0"/>
      <p:bldP spid="10247" grpId="0"/>
      <p:bldP spid="10248" grpId="0"/>
      <p:bldP spid="10249" grpId="0"/>
      <p:bldP spid="10250" grpId="0"/>
      <p:bldP spid="10251" grpId="0"/>
      <p:bldP spid="10252" grpId="0"/>
      <p:bldP spid="10256" grpId="0"/>
      <p:bldP spid="1025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93B5E-3EDF-44F3-808A-6D0DA35DB81C}" type="slidenum">
              <a:rPr lang="en-US">
                <a:latin typeface="Times New Roman" pitchFamily="18" charset="0"/>
                <a:cs typeface="Times New Roman" pitchFamily="18" charset="0"/>
              </a:rPr>
              <a:pPr/>
              <a:t>6</a:t>
            </a:fld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1244600" y="1143000"/>
            <a:ext cx="6885731" cy="64633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3600" b="1" dirty="0" err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CTHH </a:t>
            </a:r>
            <a:r>
              <a:rPr lang="en-US" sz="3600" b="1" dirty="0" err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6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 b="1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0" y="1784350"/>
            <a:ext cx="7781233" cy="5232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>
              <a:buFont typeface="Wingdings" pitchFamily="2" charset="2"/>
              <a:buChar char="v"/>
            </a:pP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sunfurô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 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en-US" sz="28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-92075" y="4956175"/>
            <a:ext cx="9246377" cy="5232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>
              <a:buFont typeface="Wingdings" pitchFamily="2" charset="2"/>
              <a:buChar char="v"/>
            </a:pP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Canxi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cacbonat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phaân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1 Ca, 1 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3 O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1003300" y="2543175"/>
            <a:ext cx="1919288" cy="641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3600" b="1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CTHH  :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911225" y="5713413"/>
            <a:ext cx="1919288" cy="641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3600" b="1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CTHH  :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3289300" y="2551113"/>
            <a:ext cx="95410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3600" b="1" baseline="-2500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3289300" y="5713413"/>
            <a:ext cx="159530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CaCO</a:t>
            </a:r>
            <a:r>
              <a:rPr lang="en-US" sz="3600" b="1" baseline="-2500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2651125" y="228600"/>
            <a:ext cx="3384550" cy="650875"/>
          </a:xfrm>
          <a:prstGeom prst="rect">
            <a:avLst/>
          </a:prstGeom>
          <a:gradFill rotWithShape="1">
            <a:gsLst>
              <a:gs pos="0">
                <a:srgbClr val="CC99FF"/>
              </a:gs>
              <a:gs pos="100000">
                <a:srgbClr val="CCFF33"/>
              </a:gs>
            </a:gsLst>
            <a:lin ang="5400000" scaled="1"/>
          </a:gradFill>
          <a:ln w="9525">
            <a:pattFill prst="smCheck">
              <a:fgClr>
                <a:schemeClr val="tx1"/>
              </a:fgClr>
              <a:bgClr>
                <a:schemeClr val="bg1"/>
              </a:bgClr>
            </a:patt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6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-92075" y="3429000"/>
            <a:ext cx="7330212" cy="5232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>
              <a:buFont typeface="Wingdings" pitchFamily="2" charset="2"/>
              <a:buChar char="v"/>
            </a:pP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Amoniac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1 N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endParaRPr lang="en-US" sz="28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911225" y="4186238"/>
            <a:ext cx="1919288" cy="641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3600" b="1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CTHH  :</a:t>
            </a:r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3292475" y="4186238"/>
            <a:ext cx="1022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en-US" sz="3600" b="1" baseline="-2500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/>
      <p:bldP spid="11268" grpId="0"/>
      <p:bldP spid="11269" grpId="0"/>
      <p:bldP spid="11270" grpId="0"/>
      <p:bldP spid="11271" grpId="0"/>
      <p:bldP spid="11272" grpId="0"/>
      <p:bldP spid="11274" grpId="0"/>
      <p:bldP spid="11275" grpId="0"/>
      <p:bldP spid="1127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B515-59FD-43B9-9D1B-7C44C6C2B3DD}" type="slidenum">
              <a:rPr lang="en-US">
                <a:latin typeface="Times New Roman" pitchFamily="18" charset="0"/>
                <a:cs typeface="Times New Roman" pitchFamily="18" charset="0"/>
              </a:rPr>
              <a:pPr/>
              <a:t>7</a:t>
            </a:fld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731838" y="228600"/>
            <a:ext cx="1554162" cy="646331"/>
          </a:xfrm>
          <a:prstGeom prst="rect">
            <a:avLst/>
          </a:prstGeom>
          <a:solidFill>
            <a:srgbClr val="FF33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ý: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62000" y="1828800"/>
            <a:ext cx="7391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Hiđro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36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Hiđro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en-US" sz="3600" u="sng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85800" y="5562600"/>
            <a:ext cx="1143000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905000" y="5572780"/>
            <a:ext cx="1350818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3" name="Straight Arrow Connector 22"/>
          <p:cNvCxnSpPr>
            <a:endCxn id="20" idx="0"/>
          </p:cNvCxnSpPr>
          <p:nvPr/>
        </p:nvCxnSpPr>
        <p:spPr>
          <a:xfrm rot="5400000">
            <a:off x="857250" y="4972050"/>
            <a:ext cx="990600" cy="190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endCxn id="21" idx="0"/>
          </p:cNvCxnSpPr>
          <p:nvPr/>
        </p:nvCxnSpPr>
        <p:spPr>
          <a:xfrm rot="16200000" flipH="1">
            <a:off x="1856614" y="4848985"/>
            <a:ext cx="924580" cy="5230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nimBg="1"/>
      <p:bldP spid="19" grpId="0"/>
      <p:bldP spid="20" grpId="0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FD476-A80B-4382-B9FD-88E0F87A3188}" type="slidenum">
              <a:rPr lang="en-US">
                <a:latin typeface="Times New Roman" pitchFamily="18" charset="0"/>
                <a:cs typeface="Times New Roman" pitchFamily="18" charset="0"/>
              </a:rPr>
              <a:pPr/>
              <a:t>8</a:t>
            </a:fld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381000" y="457200"/>
            <a:ext cx="7156126" cy="64633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3600" b="1" u="sng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3600" b="1" u="sng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Ý </a:t>
            </a:r>
            <a:r>
              <a:rPr lang="en-US" sz="3600" b="1" u="sng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600" b="1" u="sng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u="sng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600" b="1" u="sng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b="1" u="sng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3600" b="1" u="sng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b="1" u="sng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 b="1" u="sng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609600" y="1447800"/>
            <a:ext cx="8305800" cy="107721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CTHH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phi </a:t>
            </a:r>
            <a:r>
              <a:rPr lang="en-US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32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.)</a:t>
            </a:r>
            <a:endParaRPr lang="en-US" sz="32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4648200" y="3008293"/>
            <a:ext cx="4206875" cy="5232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buFont typeface="Wingdings" pitchFamily="2" charset="2"/>
              <a:buChar char="§"/>
            </a:pP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4648200" y="3949005"/>
            <a:ext cx="4267200" cy="138499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eaLnBrk="0" hangingPunct="0">
              <a:buFont typeface="Wingdings" pitchFamily="2" charset="2"/>
              <a:buChar char="§"/>
            </a:pP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endParaRPr lang="en-US" sz="28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4648200" y="5522893"/>
            <a:ext cx="2943225" cy="5232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buFont typeface="Wingdings" pitchFamily="2" charset="2"/>
              <a:buChar char="§"/>
            </a:pP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822325" y="38925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838200" y="3962400"/>
            <a:ext cx="2743200" cy="15240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CTHH</a:t>
            </a:r>
            <a:endParaRPr lang="en-US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Straight Arrow Connector 13"/>
          <p:cNvCxnSpPr>
            <a:stCxn id="12" idx="6"/>
          </p:cNvCxnSpPr>
          <p:nvPr/>
        </p:nvCxnSpPr>
        <p:spPr>
          <a:xfrm flipV="1">
            <a:off x="3581400" y="3505200"/>
            <a:ext cx="990600" cy="1219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12" idx="6"/>
            <a:endCxn id="13317" idx="1"/>
          </p:cNvCxnSpPr>
          <p:nvPr/>
        </p:nvCxnSpPr>
        <p:spPr>
          <a:xfrm flipV="1">
            <a:off x="3581400" y="4641503"/>
            <a:ext cx="1066800" cy="828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2" idx="6"/>
            <a:endCxn id="13318" idx="1"/>
          </p:cNvCxnSpPr>
          <p:nvPr/>
        </p:nvCxnSpPr>
        <p:spPr>
          <a:xfrm>
            <a:off x="3581400" y="4724400"/>
            <a:ext cx="1066800" cy="10601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/>
      <p:bldP spid="13316" grpId="0"/>
      <p:bldP spid="13317" grpId="0"/>
      <p:bldP spid="133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051D8-0E2D-4B8D-A91A-6D8C53440BD2}" type="slidenum">
              <a:rPr lang="en-US">
                <a:latin typeface="Times New Roman" pitchFamily="18" charset="0"/>
                <a:cs typeface="Times New Roman" pitchFamily="18" charset="0"/>
              </a:rPr>
              <a:pPr/>
              <a:t>9</a:t>
            </a:fld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973" name="Group 613"/>
          <p:cNvGraphicFramePr>
            <a:graphicFrameLocks noGrp="1"/>
          </p:cNvGraphicFramePr>
          <p:nvPr>
            <p:ph/>
          </p:nvPr>
        </p:nvGraphicFramePr>
        <p:xfrm>
          <a:off x="457200" y="1611313"/>
          <a:ext cx="8229600" cy="4657344"/>
        </p:xfrm>
        <a:graphic>
          <a:graphicData uri="http://schemas.openxmlformats.org/drawingml/2006/table">
            <a:tbl>
              <a:tblPr/>
              <a:tblGrid>
                <a:gridCol w="1868488"/>
                <a:gridCol w="1979612"/>
                <a:gridCol w="1984375"/>
                <a:gridCol w="2397125"/>
              </a:tblGrid>
              <a:tr h="887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VNI-Times" pitchFamily="2" charset="0"/>
                        </a:rPr>
                        <a:t>Coâng thöùc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VNI-Times" pitchFamily="2" charset="0"/>
                        </a:rPr>
                        <a:t>hoùa hoïc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VNI-Times" pitchFamily="2" charset="0"/>
                        </a:rPr>
                        <a:t>Ñôn chaát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VNI-Times" pitchFamily="2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VNI-Times" pitchFamily="2" charset="0"/>
                        </a:rPr>
                        <a:t>Hôïp chaát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"/>
                      <a:srcRect/>
                      <a:tile tx="0" ty="0" sx="100000" sy="100000" flip="none" algn="tl"/>
                    </a:blipFill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VNI-Times" pitchFamily="2" charset="0"/>
                        </a:rPr>
                        <a:t>Kim loại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VNI-Times" pitchFamily="2" charset="0"/>
                        </a:rPr>
                        <a:t>Phi kim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"/>
                      <a:srcRect/>
                      <a:tile tx="0" ty="0" sx="100000" sy="100000" flip="none" algn="tl"/>
                    </a:blip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VNI-Times" pitchFamily="2" charset="0"/>
                        </a:rPr>
                        <a:t>Cl</a:t>
                      </a:r>
                      <a:r>
                        <a:rPr kumimoji="0" 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VNI-Times" pitchFamily="2" charset="0"/>
                        </a:rPr>
                        <a:t>2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"/>
                      <a:srcRect/>
                      <a:tile tx="0" ty="0" sx="100000" sy="100000" flip="none" algn="tl"/>
                    </a:blip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VNI-Times" pitchFamily="2" charset="0"/>
                        </a:rPr>
                        <a:t>Zn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"/>
                      <a:srcRect/>
                      <a:tile tx="0" ty="0" sx="100000" sy="100000" flip="none" algn="tl"/>
                    </a:blipFill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VNI-Times" pitchFamily="2" charset="0"/>
                        </a:rPr>
                        <a:t>BaCl</a:t>
                      </a:r>
                      <a:r>
                        <a:rPr kumimoji="0" 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VNI-Times" pitchFamily="2" charset="0"/>
                        </a:rPr>
                        <a:t>2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"/>
                      <a:srcRect/>
                      <a:tile tx="0" ty="0" sx="100000" sy="100000" flip="none" algn="tl"/>
                    </a:blip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VNI-Times" pitchFamily="2" charset="0"/>
                        </a:rPr>
                        <a:t>P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"/>
                      <a:srcRect/>
                      <a:tile tx="0" ty="0" sx="100000" sy="100000" flip="none" algn="tl"/>
                    </a:blipFill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VNI-Times" pitchFamily="2" charset="0"/>
                        </a:rPr>
                        <a:t>Br</a:t>
                      </a:r>
                      <a:r>
                        <a:rPr kumimoji="0" 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VNI-Times" pitchFamily="2" charset="0"/>
                        </a:rPr>
                        <a:t>2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"/>
                      <a:srcRect/>
                      <a:tile tx="0" ty="0" sx="100000" sy="100000" flip="none" algn="tl"/>
                    </a:blipFill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VNI-Times" pitchFamily="2" charset="0"/>
                        </a:rPr>
                        <a:t>Na</a:t>
                      </a:r>
                      <a:r>
                        <a:rPr kumimoji="0" 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VNI-Times" pitchFamily="2" charset="0"/>
                        </a:rPr>
                        <a:t>2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VNI-Times" pitchFamily="2" charset="0"/>
                        </a:rPr>
                        <a:t>SO</a:t>
                      </a:r>
                      <a:r>
                        <a:rPr kumimoji="0" 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VNI-Times" pitchFamily="2" charset="0"/>
                        </a:rPr>
                        <a:t>4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"/>
                      <a:srcRect/>
                      <a:tile tx="0" ty="0" sx="100000" sy="100000" flip="none" algn="tl"/>
                    </a:blipFill>
                  </a:tcPr>
                </a:tc>
              </a:tr>
            </a:tbl>
          </a:graphicData>
        </a:graphic>
      </p:graphicFrame>
      <p:sp>
        <p:nvSpPr>
          <p:cNvPr id="15409" name="Text Box 49"/>
          <p:cNvSpPr txBox="1">
            <a:spLocks noChangeArrowheads="1"/>
          </p:cNvSpPr>
          <p:nvPr/>
        </p:nvSpPr>
        <p:spPr bwMode="auto">
          <a:xfrm>
            <a:off x="5029200" y="34798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410" name="AutoShape 50"/>
          <p:cNvSpPr>
            <a:spLocks noChangeArrowheads="1"/>
          </p:cNvSpPr>
          <p:nvPr/>
        </p:nvSpPr>
        <p:spPr bwMode="auto">
          <a:xfrm>
            <a:off x="4754563" y="3257550"/>
            <a:ext cx="506412" cy="365125"/>
          </a:xfrm>
          <a:prstGeom prst="star5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594" name="AutoShape 234"/>
          <p:cNvSpPr>
            <a:spLocks noChangeArrowheads="1"/>
          </p:cNvSpPr>
          <p:nvPr/>
        </p:nvSpPr>
        <p:spPr bwMode="auto">
          <a:xfrm>
            <a:off x="3017838" y="3806825"/>
            <a:ext cx="506412" cy="365125"/>
          </a:xfrm>
          <a:prstGeom prst="star5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595" name="AutoShape 235"/>
          <p:cNvSpPr>
            <a:spLocks noChangeArrowheads="1"/>
          </p:cNvSpPr>
          <p:nvPr/>
        </p:nvSpPr>
        <p:spPr bwMode="auto">
          <a:xfrm>
            <a:off x="6950075" y="4264025"/>
            <a:ext cx="506413" cy="365125"/>
          </a:xfrm>
          <a:prstGeom prst="star5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596" name="AutoShape 236"/>
          <p:cNvSpPr>
            <a:spLocks noChangeArrowheads="1"/>
          </p:cNvSpPr>
          <p:nvPr/>
        </p:nvSpPr>
        <p:spPr bwMode="auto">
          <a:xfrm>
            <a:off x="4937125" y="4811713"/>
            <a:ext cx="506413" cy="365125"/>
          </a:xfrm>
          <a:prstGeom prst="star5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597" name="AutoShape 237"/>
          <p:cNvSpPr>
            <a:spLocks noChangeArrowheads="1"/>
          </p:cNvSpPr>
          <p:nvPr/>
        </p:nvSpPr>
        <p:spPr bwMode="auto">
          <a:xfrm>
            <a:off x="4937125" y="5360988"/>
            <a:ext cx="506413" cy="365125"/>
          </a:xfrm>
          <a:prstGeom prst="star5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598" name="AutoShape 238"/>
          <p:cNvSpPr>
            <a:spLocks noChangeArrowheads="1"/>
          </p:cNvSpPr>
          <p:nvPr/>
        </p:nvSpPr>
        <p:spPr bwMode="auto">
          <a:xfrm>
            <a:off x="7040563" y="5818188"/>
            <a:ext cx="506412" cy="365125"/>
          </a:xfrm>
          <a:prstGeom prst="star5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10" grpId="0" animBg="1"/>
      <p:bldP spid="15594" grpId="0" animBg="1"/>
      <p:bldP spid="15595" grpId="0" animBg="1"/>
      <p:bldP spid="15596" grpId="0" animBg="1"/>
      <p:bldP spid="15597" grpId="0" animBg="1"/>
      <p:bldP spid="1559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404</Words>
  <Application>Microsoft Office PowerPoint</Application>
  <PresentationFormat>On-screen Show (4:3)</PresentationFormat>
  <Paragraphs>96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Times New Roman</vt:lpstr>
      <vt:lpstr>VNI-Times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Truong Kim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TKC</dc:creator>
  <cp:lastModifiedBy>Le Tien Duat</cp:lastModifiedBy>
  <cp:revision>8</cp:revision>
  <dcterms:created xsi:type="dcterms:W3CDTF">2012-08-26T04:47:00Z</dcterms:created>
  <dcterms:modified xsi:type="dcterms:W3CDTF">2017-10-25T14:52:11Z</dcterms:modified>
</cp:coreProperties>
</file>